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embeddedFontLst>
    <p:embeddedFont>
      <p:font typeface="Oswald" panose="00000500000000000000" pitchFamily="2" charset="0"/>
      <p:regular r:id="rId14"/>
      <p:bold r:id="rId15"/>
    </p:embeddedFont>
    <p:embeddedFont>
      <p:font typeface="Source Code Pro" panose="020B0509030403020204" pitchFamily="49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C4E9BC-CDE1-4F07-8B2A-6A3FDAB48DD7}" v="5" dt="2023-11-08T21:44:03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Colman" userId="5e49a3d6-ef5a-4fb5-b706-b89d0280da7d" providerId="ADAL" clId="{C0C4E9BC-CDE1-4F07-8B2A-6A3FDAB48DD7}"/>
    <pc:docChg chg="undo custSel modSld">
      <pc:chgData name="Graham Colman" userId="5e49a3d6-ef5a-4fb5-b706-b89d0280da7d" providerId="ADAL" clId="{C0C4E9BC-CDE1-4F07-8B2A-6A3FDAB48DD7}" dt="2023-11-08T21:44:08.430" v="102" actId="27636"/>
      <pc:docMkLst>
        <pc:docMk/>
      </pc:docMkLst>
      <pc:sldChg chg="modSp mod">
        <pc:chgData name="Graham Colman" userId="5e49a3d6-ef5a-4fb5-b706-b89d0280da7d" providerId="ADAL" clId="{C0C4E9BC-CDE1-4F07-8B2A-6A3FDAB48DD7}" dt="2023-11-08T21:27:57.648" v="17" actId="14100"/>
        <pc:sldMkLst>
          <pc:docMk/>
          <pc:sldMk cId="0" sldId="257"/>
        </pc:sldMkLst>
        <pc:spChg chg="mod">
          <ac:chgData name="Graham Colman" userId="5e49a3d6-ef5a-4fb5-b706-b89d0280da7d" providerId="ADAL" clId="{C0C4E9BC-CDE1-4F07-8B2A-6A3FDAB48DD7}" dt="2023-11-08T21:27:57.648" v="17" actId="14100"/>
          <ac:spMkLst>
            <pc:docMk/>
            <pc:sldMk cId="0" sldId="257"/>
            <ac:spMk id="69" creationId="{00000000-0000-0000-0000-000000000000}"/>
          </ac:spMkLst>
        </pc:spChg>
      </pc:sldChg>
      <pc:sldChg chg="addSp delSp modSp mod">
        <pc:chgData name="Graham Colman" userId="5e49a3d6-ef5a-4fb5-b706-b89d0280da7d" providerId="ADAL" clId="{C0C4E9BC-CDE1-4F07-8B2A-6A3FDAB48DD7}" dt="2023-11-08T21:28:35.927" v="20" actId="948"/>
        <pc:sldMkLst>
          <pc:docMk/>
          <pc:sldMk cId="0" sldId="258"/>
        </pc:sldMkLst>
        <pc:spChg chg="add del mod">
          <ac:chgData name="Graham Colman" userId="5e49a3d6-ef5a-4fb5-b706-b89d0280da7d" providerId="ADAL" clId="{C0C4E9BC-CDE1-4F07-8B2A-6A3FDAB48DD7}" dt="2023-11-08T21:27:43.152" v="15"/>
          <ac:spMkLst>
            <pc:docMk/>
            <pc:sldMk cId="0" sldId="258"/>
            <ac:spMk id="3" creationId="{CDC1E348-D3CB-DB23-02FD-1813614DFE91}"/>
          </ac:spMkLst>
        </pc:spChg>
        <pc:spChg chg="add mod">
          <ac:chgData name="Graham Colman" userId="5e49a3d6-ef5a-4fb5-b706-b89d0280da7d" providerId="ADAL" clId="{C0C4E9BC-CDE1-4F07-8B2A-6A3FDAB48DD7}" dt="2023-11-08T21:28:29.201" v="19" actId="948"/>
          <ac:spMkLst>
            <pc:docMk/>
            <pc:sldMk cId="0" sldId="258"/>
            <ac:spMk id="4" creationId="{156A756F-5228-B3D4-E1AD-0C92CCA699DF}"/>
          </ac:spMkLst>
        </pc:spChg>
        <pc:spChg chg="mod">
          <ac:chgData name="Graham Colman" userId="5e49a3d6-ef5a-4fb5-b706-b89d0280da7d" providerId="ADAL" clId="{C0C4E9BC-CDE1-4F07-8B2A-6A3FDAB48DD7}" dt="2023-11-08T21:28:35.927" v="20" actId="948"/>
          <ac:spMkLst>
            <pc:docMk/>
            <pc:sldMk cId="0" sldId="258"/>
            <ac:spMk id="75" creationId="{00000000-0000-0000-0000-000000000000}"/>
          </ac:spMkLst>
        </pc:spChg>
      </pc:sldChg>
      <pc:sldChg chg="modSp mod">
        <pc:chgData name="Graham Colman" userId="5e49a3d6-ef5a-4fb5-b706-b89d0280da7d" providerId="ADAL" clId="{C0C4E9BC-CDE1-4F07-8B2A-6A3FDAB48DD7}" dt="2023-11-08T21:29:08.422" v="25" actId="5793"/>
        <pc:sldMkLst>
          <pc:docMk/>
          <pc:sldMk cId="0" sldId="259"/>
        </pc:sldMkLst>
        <pc:spChg chg="mod">
          <ac:chgData name="Graham Colman" userId="5e49a3d6-ef5a-4fb5-b706-b89d0280da7d" providerId="ADAL" clId="{C0C4E9BC-CDE1-4F07-8B2A-6A3FDAB48DD7}" dt="2023-11-08T21:29:08.422" v="25" actId="5793"/>
          <ac:spMkLst>
            <pc:docMk/>
            <pc:sldMk cId="0" sldId="259"/>
            <ac:spMk id="81" creationId="{00000000-0000-0000-0000-000000000000}"/>
          </ac:spMkLst>
        </pc:spChg>
      </pc:sldChg>
      <pc:sldChg chg="modSp mod">
        <pc:chgData name="Graham Colman" userId="5e49a3d6-ef5a-4fb5-b706-b89d0280da7d" providerId="ADAL" clId="{C0C4E9BC-CDE1-4F07-8B2A-6A3FDAB48DD7}" dt="2023-11-08T21:29:18.186" v="26" actId="14100"/>
        <pc:sldMkLst>
          <pc:docMk/>
          <pc:sldMk cId="0" sldId="260"/>
        </pc:sldMkLst>
        <pc:spChg chg="mod">
          <ac:chgData name="Graham Colman" userId="5e49a3d6-ef5a-4fb5-b706-b89d0280da7d" providerId="ADAL" clId="{C0C4E9BC-CDE1-4F07-8B2A-6A3FDAB48DD7}" dt="2023-11-08T21:29:18.186" v="26" actId="14100"/>
          <ac:spMkLst>
            <pc:docMk/>
            <pc:sldMk cId="0" sldId="260"/>
            <ac:spMk id="87" creationId="{00000000-0000-0000-0000-000000000000}"/>
          </ac:spMkLst>
        </pc:spChg>
      </pc:sldChg>
      <pc:sldChg chg="modSp mod">
        <pc:chgData name="Graham Colman" userId="5e49a3d6-ef5a-4fb5-b706-b89d0280da7d" providerId="ADAL" clId="{C0C4E9BC-CDE1-4F07-8B2A-6A3FDAB48DD7}" dt="2023-11-08T21:29:28.141" v="27" actId="14100"/>
        <pc:sldMkLst>
          <pc:docMk/>
          <pc:sldMk cId="0" sldId="261"/>
        </pc:sldMkLst>
        <pc:spChg chg="mod">
          <ac:chgData name="Graham Colman" userId="5e49a3d6-ef5a-4fb5-b706-b89d0280da7d" providerId="ADAL" clId="{C0C4E9BC-CDE1-4F07-8B2A-6A3FDAB48DD7}" dt="2023-11-08T21:29:28.141" v="27" actId="14100"/>
          <ac:spMkLst>
            <pc:docMk/>
            <pc:sldMk cId="0" sldId="261"/>
            <ac:spMk id="93" creationId="{00000000-0000-0000-0000-000000000000}"/>
          </ac:spMkLst>
        </pc:spChg>
      </pc:sldChg>
      <pc:sldChg chg="modSp mod">
        <pc:chgData name="Graham Colman" userId="5e49a3d6-ef5a-4fb5-b706-b89d0280da7d" providerId="ADAL" clId="{C0C4E9BC-CDE1-4F07-8B2A-6A3FDAB48DD7}" dt="2023-11-08T21:29:33.355" v="29" actId="27636"/>
        <pc:sldMkLst>
          <pc:docMk/>
          <pc:sldMk cId="0" sldId="262"/>
        </pc:sldMkLst>
        <pc:spChg chg="mod">
          <ac:chgData name="Graham Colman" userId="5e49a3d6-ef5a-4fb5-b706-b89d0280da7d" providerId="ADAL" clId="{C0C4E9BC-CDE1-4F07-8B2A-6A3FDAB48DD7}" dt="2023-11-08T21:29:33.355" v="29" actId="27636"/>
          <ac:spMkLst>
            <pc:docMk/>
            <pc:sldMk cId="0" sldId="262"/>
            <ac:spMk id="99" creationId="{00000000-0000-0000-0000-000000000000}"/>
          </ac:spMkLst>
        </pc:spChg>
      </pc:sldChg>
      <pc:sldChg chg="modSp mod">
        <pc:chgData name="Graham Colman" userId="5e49a3d6-ef5a-4fb5-b706-b89d0280da7d" providerId="ADAL" clId="{C0C4E9BC-CDE1-4F07-8B2A-6A3FDAB48DD7}" dt="2023-11-08T21:44:08.430" v="102" actId="27636"/>
        <pc:sldMkLst>
          <pc:docMk/>
          <pc:sldMk cId="0" sldId="263"/>
        </pc:sldMkLst>
        <pc:spChg chg="mod">
          <ac:chgData name="Graham Colman" userId="5e49a3d6-ef5a-4fb5-b706-b89d0280da7d" providerId="ADAL" clId="{C0C4E9BC-CDE1-4F07-8B2A-6A3FDAB48DD7}" dt="2023-11-08T21:44:08.430" v="102" actId="27636"/>
          <ac:spMkLst>
            <pc:docMk/>
            <pc:sldMk cId="0" sldId="263"/>
            <ac:spMk id="10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67f6746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67f67467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8c2f30807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8c2f30807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54d92953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54d92953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8c2f30807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8c2f30807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409d3973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409d3973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8c2f30807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8c2f30807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6524e403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06524e403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db.com/title/tt1596363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eysavingexpert.com/savings/stocks-shares-isas/#doityoursel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eysavingexpert.com/savings/investment-beginne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12wEDPpmhYVLqJ-A3wm9fsefMU4OwzJeYZRRpdeI7I/edit#gid=446310523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jbell.co.uk/research/sub/FUND:0606196/fund-inf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eysavingexpert.com/latesttip/" TargetMode="External"/><Relationship Id="rId7" Type="http://schemas.openxmlformats.org/officeDocument/2006/relationships/hyperlink" Target="https://www.moneysavingexpert.com/student-money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oneysavingexpert.com/deals/" TargetMode="External"/><Relationship Id="rId5" Type="http://schemas.openxmlformats.org/officeDocument/2006/relationships/hyperlink" Target="https://www.moneysavingexpert.com/family/free-cheap-wills/#willaid" TargetMode="External"/><Relationship Id="rId4" Type="http://schemas.openxmlformats.org/officeDocument/2006/relationships/hyperlink" Target="https://www.moneysavingexpert.com/deals/christmas-deals-predictor/#week-06-November-20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Stocks and Shares Basics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value of your investments can go down as well as up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very beginners guide to investing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88323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Buy low, sell high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Don’t risk what you can’t afford to lose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Types of stocks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Long term vs short term trades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The lingo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Bull vs bear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There are lots of things that you can invest in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688800" cy="36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Shares</a:t>
            </a:r>
            <a:endParaRPr dirty="0"/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Bonds</a:t>
            </a:r>
            <a:endParaRPr dirty="0"/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Gilts</a:t>
            </a:r>
            <a:endParaRPr dirty="0"/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Funds</a:t>
            </a:r>
            <a:endParaRPr dirty="0"/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EFTs</a:t>
            </a:r>
            <a:endParaRPr dirty="0"/>
          </a:p>
        </p:txBody>
      </p:sp>
      <p:sp>
        <p:nvSpPr>
          <p:cNvPr id="4" name="Google Shape;75;p15">
            <a:extLst>
              <a:ext uri="{FF2B5EF4-FFF2-40B4-BE49-F238E27FC236}">
                <a16:creationId xmlns:a16="http://schemas.microsoft.com/office/drawing/2014/main" id="{156A756F-5228-B3D4-E1AD-0C92CCA699DF}"/>
              </a:ext>
            </a:extLst>
          </p:cNvPr>
          <p:cNvSpPr txBox="1">
            <a:spLocks/>
          </p:cNvSpPr>
          <p:nvPr/>
        </p:nvSpPr>
        <p:spPr>
          <a:xfrm>
            <a:off x="4572000" y="1468394"/>
            <a:ext cx="457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 sz="1400" b="0" i="0" u="none" strike="noStrike" cap="non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Forex</a:t>
            </a:r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Commodities</a:t>
            </a:r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Futures, options,</a:t>
            </a:r>
          </a:p>
          <a:p>
            <a:pPr marL="0" lvl="0" indent="0" algn="l" rtl="0">
              <a:spcAft>
                <a:spcPts val="600"/>
              </a:spcAft>
              <a:buNone/>
            </a:pPr>
            <a:r>
              <a:rPr lang="en-GB" dirty="0"/>
              <a:t>Shorts (watch 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The Big Short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very beginners guide to investing</a:t>
            </a:r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9144000" cy="36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Put it in an ISA wrap. Think of each stock as a bucket within your ISA.  You can also leave money outside of the buckets.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Choose a platform to use for share dealing.  Think of these as the various supermarkets…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Trading 212, AJ Bell, Hargreaves Lansdown, Vanguard… (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MSE see here</a:t>
            </a:r>
            <a:r>
              <a:rPr lang="en-GB" dirty="0"/>
              <a:t>)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Choose what to invest in.  Think of these as the products in the supermarket.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Do it yourself vs Robo-adviser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very beginners guide to investing</a:t>
            </a: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8832300" cy="36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Interpreting the charts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Risk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Stocks vs funds vs ETFs vs Shorts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The lag on the </a:t>
            </a:r>
            <a:r>
              <a:rPr lang="en-GB" dirty="0" err="1"/>
              <a:t>shareprice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 dirty="0" err="1">
                <a:solidFill>
                  <a:schemeClr val="hlink"/>
                </a:solidFill>
                <a:hlinkClick r:id="rId3"/>
              </a:rPr>
              <a:t>Moneysavingexpert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 guide here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very beginners guide to investing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88323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We aren’t specialists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→ Let the specialists take care of things, with a fund</a:t>
            </a:r>
            <a:endParaRPr dirty="0"/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→ Shares can go to zero, funds shouldn’t</a:t>
            </a:r>
            <a:endParaRPr dirty="0"/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→ Choosing a fund</a:t>
            </a:r>
            <a:endParaRPr dirty="0"/>
          </a:p>
          <a:p>
            <a:pPr marL="4572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→ Understanding all the info</a:t>
            </a:r>
            <a:endParaRPr dirty="0"/>
          </a:p>
          <a:p>
            <a:pPr marL="457200" lvl="0" indent="45720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/>
              <a:t>	→ </a:t>
            </a:r>
            <a:r>
              <a:rPr lang="en-GB" dirty="0" err="1"/>
              <a:t>Stdev</a:t>
            </a:r>
            <a:r>
              <a:rPr lang="en-GB" dirty="0"/>
              <a:t>, growth, </a:t>
            </a:r>
            <a:r>
              <a:rPr lang="en-GB" dirty="0" err="1"/>
              <a:t>geog</a:t>
            </a:r>
            <a:r>
              <a:rPr lang="en-GB" dirty="0"/>
              <a:t> &amp; sector, holdings, risk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I did</a:t>
            </a: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8832300" cy="36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Googled ‘best funds for 2020’ and took results from several sites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Checked like for like progress of each fund.  </a:t>
            </a:r>
            <a:r>
              <a:rPr lang="en-GB" u="sng" dirty="0">
                <a:solidFill>
                  <a:schemeClr val="hlink"/>
                </a:solidFill>
                <a:hlinkClick r:id="rId3"/>
              </a:rPr>
              <a:t>See here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Look for trends amongst funds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Look for what each fund invests in and considered how I felt about each company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Invested slowly, bit by bit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Bought low but did not, yet, sell high :-(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See a fund </a:t>
            </a:r>
            <a:r>
              <a:rPr lang="en-GB" u="sng" dirty="0">
                <a:solidFill>
                  <a:schemeClr val="hlink"/>
                </a:solidFill>
                <a:hlinkClick r:id="rId4"/>
              </a:rPr>
              <a:t>on a platform here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Week's Top Tips</a:t>
            </a:r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0" y="1468824"/>
            <a:ext cx="9144000" cy="33021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https://www.moneysavingexpert.com/latesttip/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14th Nov 2023…</a:t>
            </a:r>
            <a:endParaRPr dirty="0"/>
          </a:p>
          <a:p>
            <a:pPr marL="457200" lvl="0" indent="-334327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 dirty="0">
                <a:hlinkClick r:id="rId4"/>
              </a:rPr>
              <a:t>Christmas Deals Predictor</a:t>
            </a:r>
            <a:endParaRPr dirty="0"/>
          </a:p>
          <a:p>
            <a:pPr marL="457200" lvl="0" indent="-33432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dirty="0">
                <a:hlinkClick r:id="rId5"/>
              </a:rPr>
              <a:t>Will Aid </a:t>
            </a:r>
            <a:r>
              <a:rPr lang="en-GB" dirty="0"/>
              <a:t>is on this November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6"/>
              </a:rPr>
              <a:t>https://www.moneysavingexpert.com/deals/</a:t>
            </a:r>
            <a:endParaRPr lang="en-GB" u="sng" dirty="0">
              <a:solidFill>
                <a:schemeClr val="hlink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dirty="0">
                <a:hlinkClick r:id="rId7"/>
              </a:rPr>
              <a:t>https://www.moneysavingexpert.com/student-money/</a:t>
            </a:r>
            <a:r>
              <a:rPr lang="en-GB" dirty="0"/>
              <a:t> 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f5cff3-62b2-4be6-b70c-c372d34dc44d">
      <Terms xmlns="http://schemas.microsoft.com/office/infopath/2007/PartnerControls"/>
    </lcf76f155ced4ddcb4097134ff3c332f>
    <TaxCatchAll xmlns="30799808-48f9-47ab-aba2-0672c7355829" xsi:nil="true"/>
    <naf3626daf2c4bb89309295479733bb5 xmlns="30799808-48f9-47ab-aba2-0672c7355829">
      <Terms xmlns="http://schemas.microsoft.com/office/infopath/2007/PartnerControls"/>
    </naf3626daf2c4bb89309295479733bb5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3167DC18062C4DAB9FD83DC0AC99B0" ma:contentTypeVersion="17" ma:contentTypeDescription="Create a new document." ma:contentTypeScope="" ma:versionID="783fc9a1ddb6a1d9d6dae9743663e560">
  <xsd:schema xmlns:xsd="http://www.w3.org/2001/XMLSchema" xmlns:xs="http://www.w3.org/2001/XMLSchema" xmlns:p="http://schemas.microsoft.com/office/2006/metadata/properties" xmlns:ns2="30799808-48f9-47ab-aba2-0672c7355829" xmlns:ns3="99f5cff3-62b2-4be6-b70c-c372d34dc44d" targetNamespace="http://schemas.microsoft.com/office/2006/metadata/properties" ma:root="true" ma:fieldsID="592603bb4c177b80a7b57c24752f2467" ns2:_="" ns3:_="">
    <xsd:import namespace="30799808-48f9-47ab-aba2-0672c7355829"/>
    <xsd:import namespace="99f5cff3-62b2-4be6-b70c-c372d34dc44d"/>
    <xsd:element name="properties">
      <xsd:complexType>
        <xsd:sequence>
          <xsd:element name="documentManagement">
            <xsd:complexType>
              <xsd:all>
                <xsd:element ref="ns2:naf3626daf2c4bb89309295479733bb5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99808-48f9-47ab-aba2-0672c7355829" elementFormDefault="qualified">
    <xsd:import namespace="http://schemas.microsoft.com/office/2006/documentManagement/types"/>
    <xsd:import namespace="http://schemas.microsoft.com/office/infopath/2007/PartnerControls"/>
    <xsd:element name="naf3626daf2c4bb89309295479733bb5" ma:index="9" nillable="true" ma:taxonomy="true" ma:internalName="naf3626daf2c4bb89309295479733bb5" ma:taxonomyFieldName="Staff_x0020_Category" ma:displayName="Staff Category" ma:fieldId="{7af3626d-af2c-4bb8-9309-295479733bb5}" ma:sspId="3109df80-cae8-4f1a-a745-566a87499af2" ma:termSetId="2911061d-6d64-4c1d-9363-b073225d5b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f7cf9a15-f9d7-422c-a274-81208c7b0b93}" ma:internalName="TaxCatchAll" ma:showField="CatchAllData" ma:web="30799808-48f9-47ab-aba2-0672c73558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5cff3-62b2-4be6-b70c-c372d34dc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109df80-cae8-4f1a-a745-566a87499a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35A6EB-EBFE-4947-9F13-BE387D61EE42}">
  <ds:schemaRefs>
    <ds:schemaRef ds:uri="http://www.w3.org/XML/1998/namespace"/>
    <ds:schemaRef ds:uri="99f5cff3-62b2-4be6-b70c-c372d34dc44d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30799808-48f9-47ab-aba2-0672c7355829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7FC1749-3386-4694-B69E-22BE1D94FF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0D08EF-8EAF-4E7C-B663-8C76374CB33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On-screen Show (16:9)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Source Code Pro</vt:lpstr>
      <vt:lpstr>Arial</vt:lpstr>
      <vt:lpstr>Oswald</vt:lpstr>
      <vt:lpstr>Modern Writer</vt:lpstr>
      <vt:lpstr>Stocks and Shares Basics</vt:lpstr>
      <vt:lpstr>A very beginners guide to investing</vt:lpstr>
      <vt:lpstr>There are lots of things that you can invest in</vt:lpstr>
      <vt:lpstr>A very beginners guide to investing</vt:lpstr>
      <vt:lpstr>A very beginners guide to investing</vt:lpstr>
      <vt:lpstr>A very beginners guide to investing</vt:lpstr>
      <vt:lpstr>What I did</vt:lpstr>
      <vt:lpstr>This Week's Top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Stocks and Shares Basics</dc:title>
  <cp:lastModifiedBy>Graham Colman</cp:lastModifiedBy>
  <cp:revision>1</cp:revision>
  <dcterms:modified xsi:type="dcterms:W3CDTF">2023-11-08T21:44:13Z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0x010100433167DC18062C4DAB9FD83DC0AC99B0</vt:lpwstr>
  </property>
  <property fmtid="{D5CDD505-2E9C-101B-9397-08002B2CF9AE}" pid="3" name="MediaServiceImageTags">
    <vt:lpwstr/>
  </property>
  <property fmtid="{D5CDD505-2E9C-101B-9397-08002B2CF9AE}" pid="4" name="Staff Category">
    <vt:lpwstr/>
  </property>
</Properties>
</file>